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6" r:id="rId10"/>
    <p:sldId id="264" r:id="rId11"/>
    <p:sldId id="267" r:id="rId12"/>
    <p:sldId id="273" r:id="rId13"/>
    <p:sldId id="275" r:id="rId14"/>
    <p:sldId id="276" r:id="rId15"/>
    <p:sldId id="277" r:id="rId16"/>
    <p:sldId id="278" r:id="rId17"/>
    <p:sldId id="280" r:id="rId18"/>
    <p:sldId id="270" r:id="rId19"/>
    <p:sldId id="271" r:id="rId20"/>
    <p:sldId id="279" r:id="rId21"/>
    <p:sldId id="27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7"/>
    <p:restoredTop sz="94697"/>
  </p:normalViewPr>
  <p:slideViewPr>
    <p:cSldViewPr snapToGrid="0" snapToObjects="1">
      <p:cViewPr varScale="1">
        <p:scale>
          <a:sx n="76" d="100"/>
          <a:sy n="76" d="100"/>
        </p:scale>
        <p:origin x="20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.ucsd.edu/static/TimeSeries.pdf" TargetMode="External"/><Relationship Id="rId4" Type="http://schemas.openxmlformats.org/officeDocument/2006/relationships/hyperlink" Target="http://ww.vavlab.ee.boun.edu.tr/courses/574/material/books/blake_Active_Contours.pdf" TargetMode="External"/><Relationship Id="rId5" Type="http://schemas.openxmlformats.org/officeDocument/2006/relationships/hyperlink" Target="https://escholarship.org/uc/item/2m50f2fb" TargetMode="External"/><Relationship Id="rId6" Type="http://schemas.openxmlformats.org/officeDocument/2006/relationships/hyperlink" Target="https://link.springer.com/chapter/10.1007/11744047_42?LI=true" TargetMode="External"/><Relationship Id="rId7" Type="http://schemas.openxmlformats.org/officeDocument/2006/relationships/hyperlink" Target="http://ieeexplore.ieee.org/abstract/document/5206847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fleet/research/Papers/DynamicTextures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Linear Dynamical Systems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 models can have higher orders than 1</a:t>
            </a:r>
          </a:p>
          <a:p>
            <a:r>
              <a:rPr lang="en-US" dirty="0" smtClean="0"/>
              <a:t>Each observation is dependent on the previous </a:t>
            </a:r>
            <a:r>
              <a:rPr lang="en-US" i="1" dirty="0" smtClean="0"/>
              <a:t>d</a:t>
            </a:r>
            <a:r>
              <a:rPr lang="en-US" dirty="0" smtClean="0"/>
              <a:t> observations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y</a:t>
            </a:r>
            <a:r>
              <a:rPr lang="en-US" i="1" baseline="-25000" dirty="0" err="1" smtClean="0"/>
              <a:t>t</a:t>
            </a:r>
            <a:r>
              <a:rPr lang="en-US" dirty="0" smtClean="0"/>
              <a:t>: image of height </a:t>
            </a:r>
            <a:r>
              <a:rPr lang="en-US" i="1" dirty="0" smtClean="0"/>
              <a:t>h</a:t>
            </a:r>
            <a:r>
              <a:rPr lang="en-US" dirty="0" smtClean="0"/>
              <a:t> and width </a:t>
            </a:r>
            <a:r>
              <a:rPr lang="en-US" i="1" dirty="0" smtClean="0"/>
              <a:t>w </a:t>
            </a:r>
            <a:r>
              <a:rPr lang="en-US" dirty="0" smtClean="0"/>
              <a:t>at time </a:t>
            </a:r>
            <a:r>
              <a:rPr lang="en-US" i="1" dirty="0" smtClean="0"/>
              <a:t>t</a:t>
            </a:r>
            <a:r>
              <a:rPr lang="en-US" dirty="0" smtClean="0"/>
              <a:t>, usually flattened into 1 x </a:t>
            </a:r>
            <a:r>
              <a:rPr lang="en-US" i="1" dirty="0" err="1" smtClean="0"/>
              <a:t>hw</a:t>
            </a:r>
            <a:r>
              <a:rPr lang="en-US" dirty="0" smtClean="0"/>
              <a:t> vector</a:t>
            </a:r>
          </a:p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: state space vector at time </a:t>
            </a:r>
            <a:r>
              <a:rPr lang="en-US" i="1" dirty="0" smtClean="0"/>
              <a:t>t</a:t>
            </a:r>
            <a:r>
              <a:rPr lang="en-US" dirty="0" smtClean="0"/>
              <a:t>, 1 x </a:t>
            </a:r>
            <a:r>
              <a:rPr lang="en-US" i="1" dirty="0" smtClean="0"/>
              <a:t>q</a:t>
            </a:r>
            <a:r>
              <a:rPr lang="en-US" dirty="0" smtClean="0"/>
              <a:t> (where </a:t>
            </a:r>
            <a:r>
              <a:rPr lang="en-US" i="1" dirty="0" smtClean="0"/>
              <a:t>q </a:t>
            </a:r>
            <a:r>
              <a:rPr lang="en-US" dirty="0" smtClean="0"/>
              <a:t>&lt;&lt;&lt; </a:t>
            </a:r>
            <a:r>
              <a:rPr lang="en-US" i="1" dirty="0" err="1" smtClean="0"/>
              <a:t>hw</a:t>
            </a:r>
            <a:r>
              <a:rPr lang="en-US" dirty="0" smtClean="0"/>
              <a:t>)</a:t>
            </a:r>
          </a:p>
          <a:p>
            <a:r>
              <a:rPr lang="en-US" i="1" dirty="0" err="1" smtClean="0"/>
              <a:t>u</a:t>
            </a:r>
            <a:r>
              <a:rPr lang="en-US" i="1" baseline="-25000" dirty="0" err="1" smtClean="0"/>
              <a:t>t</a:t>
            </a:r>
            <a:r>
              <a:rPr lang="en-US" dirty="0" smtClean="0"/>
              <a:t>: white Gaussian noise</a:t>
            </a:r>
          </a:p>
          <a:p>
            <a:r>
              <a:rPr lang="en-US" i="1" dirty="0" smtClean="0"/>
              <a:t>C</a:t>
            </a:r>
            <a:r>
              <a:rPr lang="en-US" dirty="0" smtClean="0"/>
              <a:t>: output matrix, maps between spaces, </a:t>
            </a:r>
            <a:r>
              <a:rPr lang="en-US" i="1" dirty="0" err="1" smtClean="0"/>
              <a:t>hw</a:t>
            </a:r>
            <a:r>
              <a:rPr lang="en-US" i="1" dirty="0" smtClean="0"/>
              <a:t> </a:t>
            </a:r>
            <a:r>
              <a:rPr lang="en-US" dirty="0"/>
              <a:t>x</a:t>
            </a:r>
            <a:r>
              <a:rPr lang="en-US" i="1" dirty="0" smtClean="0"/>
              <a:t> q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Image in a sequence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Low-dimensional “state”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inherent to the system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Output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Model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 1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4</a:t>
            </a:r>
            <a:endParaRPr lang="en-US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of these is 1 column of </a:t>
            </a:r>
            <a:r>
              <a:rPr lang="en-US" i="1" dirty="0" smtClean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 smtClean="0"/>
              <a:t>There are </a:t>
            </a:r>
            <a:r>
              <a:rPr lang="en-US" i="1" dirty="0" smtClean="0"/>
              <a:t>q</a:t>
            </a:r>
            <a:r>
              <a:rPr lang="en-US" dirty="0" smtClean="0"/>
              <a:t> of them (first 4 shown here).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Appearance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 smtClean="0"/>
              <a:t>How do we learn the appearance model?</a:t>
            </a:r>
          </a:p>
          <a:p>
            <a:r>
              <a:rPr lang="en-US" dirty="0" smtClean="0"/>
              <a:t>Choose state-space dimension size </a:t>
            </a:r>
            <a:r>
              <a:rPr lang="en-US" i="1" dirty="0" smtClean="0"/>
              <a:t>q</a:t>
            </a:r>
          </a:p>
          <a:p>
            <a:r>
              <a:rPr lang="en-US" dirty="0" smtClean="0"/>
              <a:t>Noise term is </a:t>
            </a:r>
            <a:r>
              <a:rPr lang="en-US" dirty="0" err="1" smtClean="0"/>
              <a:t>i.i.d</a:t>
            </a:r>
            <a:r>
              <a:rPr lang="en-US" dirty="0" smtClean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U</a:t>
            </a:r>
            <a:r>
              <a:rPr lang="en-US" dirty="0" smtClean="0"/>
              <a:t>-hat is a matrix of the first </a:t>
            </a:r>
            <a:r>
              <a:rPr lang="en-US" i="1" dirty="0" smtClean="0"/>
              <a:t>q</a:t>
            </a:r>
            <a:r>
              <a:rPr lang="en-US" dirty="0" smtClean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/>
              <a:t>V</a:t>
            </a:r>
            <a:r>
              <a:rPr lang="en-US" smtClean="0"/>
              <a:t>-hat </a:t>
            </a:r>
            <a:r>
              <a:rPr lang="en-US" dirty="0" smtClean="0"/>
              <a:t>is a matrix of the first </a:t>
            </a:r>
            <a:r>
              <a:rPr lang="en-US" i="1" dirty="0" smtClean="0"/>
              <a:t>q</a:t>
            </a:r>
            <a:r>
              <a:rPr lang="en-US" dirty="0" smtClean="0"/>
              <a:t> columns </a:t>
            </a:r>
            <a:r>
              <a:rPr lang="en-US" smtClean="0"/>
              <a:t>of </a:t>
            </a:r>
            <a:r>
              <a:rPr lang="en-US" i="1" smtClean="0"/>
              <a:t>V</a:t>
            </a:r>
            <a:r>
              <a:rPr lang="en-US" smtClean="0"/>
              <a:t>, and sigma-hat is a diagonal matrix of the first </a:t>
            </a:r>
            <a:r>
              <a:rPr lang="en-US" i="1" smtClean="0"/>
              <a:t>q</a:t>
            </a:r>
            <a:r>
              <a:rPr lang="en-US" smtClean="0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x</a:t>
            </a:r>
            <a:r>
              <a:rPr lang="en-US" i="1" baseline="-25000" dirty="0" err="1" smtClean="0"/>
              <a:t>t</a:t>
            </a:r>
            <a:r>
              <a:rPr lang="en-US" dirty="0" smtClean="0"/>
              <a:t> and </a:t>
            </a:r>
            <a:r>
              <a:rPr lang="en-US" i="1" dirty="0" smtClean="0"/>
              <a:t>x</a:t>
            </a:r>
            <a:r>
              <a:rPr lang="en-US" i="1" baseline="-25000" dirty="0" smtClean="0"/>
              <a:t>t-1</a:t>
            </a:r>
            <a:r>
              <a:rPr lang="en-US" dirty="0" smtClean="0"/>
              <a:t>: state space vectors at times </a:t>
            </a:r>
            <a:r>
              <a:rPr lang="en-US" i="1" dirty="0" smtClean="0"/>
              <a:t>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 </a:t>
            </a:r>
            <a:r>
              <a:rPr lang="mr-IN" i="1" dirty="0" smtClean="0"/>
              <a:t>–</a:t>
            </a:r>
            <a:r>
              <a:rPr lang="en-US" i="1" dirty="0" smtClean="0"/>
              <a:t> 1</a:t>
            </a:r>
            <a:r>
              <a:rPr lang="en-US" dirty="0" smtClean="0"/>
              <a:t>, each 1 x </a:t>
            </a:r>
            <a:r>
              <a:rPr lang="en-US" i="1" dirty="0" smtClean="0"/>
              <a:t>q</a:t>
            </a:r>
            <a:r>
              <a:rPr lang="en-US" dirty="0" smtClean="0"/>
              <a:t> vector</a:t>
            </a:r>
          </a:p>
          <a:p>
            <a:r>
              <a:rPr lang="en-US" i="1" dirty="0" smtClean="0"/>
              <a:t>A</a:t>
            </a:r>
            <a:r>
              <a:rPr lang="en-US" dirty="0" smtClean="0"/>
              <a:t>: transition matrix, </a:t>
            </a:r>
            <a:r>
              <a:rPr lang="en-US" i="1" dirty="0" smtClean="0"/>
              <a:t>q </a:t>
            </a:r>
            <a:r>
              <a:rPr lang="en-US" dirty="0" smtClean="0"/>
              <a:t>x </a:t>
            </a:r>
            <a:r>
              <a:rPr lang="en-US" i="1" dirty="0" smtClean="0"/>
              <a:t>q </a:t>
            </a:r>
            <a:r>
              <a:rPr lang="en-US" dirty="0" smtClean="0"/>
              <a:t>matrix</a:t>
            </a:r>
          </a:p>
          <a:p>
            <a:r>
              <a:rPr lang="en-US" i="1" dirty="0" smtClean="0"/>
              <a:t>W</a:t>
            </a:r>
            <a:r>
              <a:rPr lang="en-US" dirty="0" smtClean="0"/>
              <a:t>: driving noise, </a:t>
            </a:r>
            <a:r>
              <a:rPr lang="en-US" i="1" dirty="0" smtClean="0"/>
              <a:t>q </a:t>
            </a:r>
            <a:r>
              <a:rPr lang="en-US" dirty="0" smtClean="0"/>
              <a:t>x </a:t>
            </a:r>
            <a:r>
              <a:rPr lang="en-US" i="1" dirty="0" smtClean="0"/>
              <a:t>q</a:t>
            </a:r>
            <a:r>
              <a:rPr lang="en-US" dirty="0" smtClean="0"/>
              <a:t> matrix</a:t>
            </a:r>
          </a:p>
          <a:p>
            <a:r>
              <a:rPr lang="en-US" i="1" dirty="0" err="1" smtClean="0"/>
              <a:t>v</a:t>
            </a:r>
            <a:r>
              <a:rPr lang="en-US" i="1" baseline="-25000" dirty="0" err="1" smtClean="0"/>
              <a:t>t</a:t>
            </a:r>
            <a:r>
              <a:rPr lang="en-US" dirty="0" smtClean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Low-dimensional state at time </a:t>
            </a:r>
            <a:r>
              <a:rPr lang="en-US" i="1" dirty="0" smtClean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Low-dimensional state at </a:t>
            </a:r>
            <a:r>
              <a:rPr lang="en-US" i="1" dirty="0" smtClean="0"/>
              <a:t>t - 1</a:t>
            </a:r>
            <a:endParaRPr lang="en-US" i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Driving noise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State transition matrix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Model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 smtClean="0"/>
              <a:t>Three textures</a:t>
            </a:r>
          </a:p>
          <a:p>
            <a:r>
              <a:rPr lang="en-US" i="1" dirty="0" smtClean="0"/>
              <a:t>q = 2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 smtClean="0"/>
              <a:t>How do we learn the state model?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See Assignment 3!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LDS as 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 smtClean="0"/>
              <a:t>Once we’ve learned the parameters, we can </a:t>
            </a:r>
            <a:r>
              <a:rPr lang="en-US" i="1" dirty="0" smtClean="0"/>
              <a:t>generate</a:t>
            </a:r>
            <a:r>
              <a:rPr lang="en-US" i="1" dirty="0"/>
              <a:t> </a:t>
            </a:r>
            <a:r>
              <a:rPr lang="en-US" i="1" dirty="0" smtClean="0"/>
              <a:t>new instances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Major strength of LDS!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PCA = Linear + Gaussian</a:t>
            </a:r>
          </a:p>
          <a:p>
            <a:r>
              <a:rPr lang="en-US" dirty="0" smtClean="0"/>
              <a:t>What if the </a:t>
            </a:r>
            <a:r>
              <a:rPr lang="en-US" i="1" dirty="0" smtClean="0"/>
              <a:t>state space</a:t>
            </a:r>
            <a:r>
              <a:rPr lang="en-US" dirty="0" smtClean="0"/>
              <a:t> isn’t linear, or data aren’t Gaussian?</a:t>
            </a:r>
          </a:p>
          <a:p>
            <a:endParaRPr lang="en-US" dirty="0"/>
          </a:p>
          <a:p>
            <a:r>
              <a:rPr lang="en-US" dirty="0" smtClean="0"/>
              <a:t>Nonlinear appearance models</a:t>
            </a:r>
          </a:p>
          <a:p>
            <a:pPr lvl="1"/>
            <a:r>
              <a:rPr lang="en-US" dirty="0" smtClean="0"/>
              <a:t>Wavelets</a:t>
            </a:r>
          </a:p>
          <a:p>
            <a:pPr lvl="1"/>
            <a:r>
              <a:rPr lang="en-US" dirty="0" err="1" smtClean="0"/>
              <a:t>IsoMap</a:t>
            </a:r>
            <a:endParaRPr lang="en-US" dirty="0" smtClean="0"/>
          </a:p>
          <a:p>
            <a:pPr lvl="1"/>
            <a:r>
              <a:rPr lang="en-US" dirty="0" smtClean="0"/>
              <a:t>LLE</a:t>
            </a:r>
          </a:p>
          <a:p>
            <a:pPr lvl="1"/>
            <a:r>
              <a:rPr lang="en-US" dirty="0" smtClean="0"/>
              <a:t>Kernel PCA</a:t>
            </a:r>
          </a:p>
          <a:p>
            <a:pPr lvl="1"/>
            <a:r>
              <a:rPr lang="en-US" dirty="0" smtClean="0"/>
              <a:t>Laplacian </a:t>
            </a:r>
            <a:r>
              <a:rPr lang="en-US" dirty="0" err="1" smtClean="0"/>
              <a:t>Eigenmaps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 smtClean="0"/>
              <a:t>Comparing LDS models</a:t>
            </a:r>
          </a:p>
          <a:p>
            <a:endParaRPr lang="en-US" dirty="0" smtClean="0"/>
          </a:p>
          <a:p>
            <a:r>
              <a:rPr lang="en-US" dirty="0" smtClean="0"/>
              <a:t>Given a sequence </a:t>
            </a:r>
            <a:r>
              <a:rPr lang="en-US" i="1" dirty="0" smtClean="0"/>
              <a:t>Y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New sequence </a:t>
            </a:r>
            <a:r>
              <a:rPr lang="en-US" i="1" dirty="0" smtClean="0"/>
              <a:t>Y’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How do we compare these systems?</a:t>
            </a:r>
          </a:p>
          <a:p>
            <a:r>
              <a:rPr lang="en-US" dirty="0" smtClean="0"/>
              <a:t>Despite linear formulation, </a:t>
            </a:r>
            <a:br>
              <a:rPr lang="en-US" dirty="0" smtClean="0"/>
            </a:br>
            <a:r>
              <a:rPr lang="en-US" dirty="0" smtClean="0"/>
              <a:t>are NOT Euclidean</a:t>
            </a:r>
          </a:p>
          <a:p>
            <a:r>
              <a:rPr lang="en-US" dirty="0" smtClean="0"/>
              <a:t>Valid distance metrics include spectral methods and distribution comparators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1 Lightning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 smtClean="0"/>
              <a:t>Select multiple, non-overlapping patches from each video</a:t>
            </a:r>
          </a:p>
          <a:p>
            <a:r>
              <a:rPr lang="en-US" dirty="0" smtClean="0"/>
              <a:t>Build LDS for each patch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LDS!</a:t>
            </a:r>
          </a:p>
          <a:p>
            <a:r>
              <a:rPr lang="en-US" dirty="0" smtClean="0"/>
              <a:t>Now on </a:t>
            </a:r>
            <a:r>
              <a:rPr lang="en-US" dirty="0" err="1" smtClean="0"/>
              <a:t>AutoLab</a:t>
            </a:r>
            <a:r>
              <a:rPr lang="en-US" dirty="0" smtClean="0"/>
              <a:t>: </a:t>
            </a:r>
            <a:r>
              <a:rPr lang="en-US" b="1" dirty="0" smtClean="0"/>
              <a:t>due September 28</a:t>
            </a:r>
          </a:p>
        </p:txBody>
      </p:sp>
    </p:spTree>
    <p:extLst>
      <p:ext uri="{BB962C8B-B14F-4D97-AF65-F5344CB8AC3E}">
        <p14:creationId xmlns:p14="http://schemas.microsoft.com/office/powerpoint/2010/main" val="1276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Hyndman </a:t>
            </a:r>
            <a:r>
              <a:rPr lang="en-US" i="1" dirty="0" smtClean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</a:t>
            </a:r>
            <a:r>
              <a:rPr lang="en-US" dirty="0" smtClean="0">
                <a:hlinkClick r:id="rId2"/>
              </a:rPr>
              <a:t>fleet/research/Papers/DynamicTextures.pdf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Shumway and </a:t>
            </a:r>
            <a:r>
              <a:rPr lang="en-US" dirty="0" err="1" smtClean="0"/>
              <a:t>Stoffer</a:t>
            </a:r>
            <a:r>
              <a:rPr lang="en-US" dirty="0" smtClean="0"/>
              <a:t>, </a:t>
            </a:r>
            <a:r>
              <a:rPr lang="en-US" i="1" dirty="0" smtClean="0"/>
              <a:t>Time Series Analysis and Its Applications </a:t>
            </a:r>
            <a:r>
              <a:rPr lang="en-US" dirty="0" smtClean="0"/>
              <a:t>(3</a:t>
            </a:r>
            <a:r>
              <a:rPr lang="en-US" baseline="30000" dirty="0" smtClean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www.db.ucsd.edu/static/TimeSeries.pdf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Blake and </a:t>
            </a:r>
            <a:r>
              <a:rPr lang="en-US" dirty="0" err="1" smtClean="0"/>
              <a:t>Isard</a:t>
            </a:r>
            <a:r>
              <a:rPr lang="en-US" dirty="0" smtClean="0"/>
              <a:t>, </a:t>
            </a:r>
            <a:r>
              <a:rPr lang="en-US" i="1" dirty="0" smtClean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ww.vavlab.ee.boun.edu.tr/courses/574/material/books/blake_Active_Contours.pdf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Doretto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, “</a:t>
            </a:r>
            <a:r>
              <a:rPr lang="en-US" dirty="0"/>
              <a:t>Dynamic Textures”, IJCV 2003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escholarship.org/uc/item/2m50f2fb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Woolfe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, “Shift Invariant Dynamic </a:t>
            </a:r>
            <a:r>
              <a:rPr lang="en-US" dirty="0"/>
              <a:t>Texture Recognition”, ECCV 2006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link.springer.com/chapter/10.1007%2F11744047_42?LI=true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Ravichandran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 smtClean="0"/>
              <a:t>Motion analysis via optical flow</a:t>
            </a:r>
          </a:p>
          <a:p>
            <a:r>
              <a:rPr lang="en-US" dirty="0"/>
              <a:t>Parametric vs energy-based </a:t>
            </a:r>
            <a:r>
              <a:rPr lang="en-US" dirty="0" smtClean="0"/>
              <a:t>formulations</a:t>
            </a:r>
          </a:p>
          <a:p>
            <a:r>
              <a:rPr lang="en-US" dirty="0" smtClean="0"/>
              <a:t>Importance of assumptions</a:t>
            </a:r>
          </a:p>
          <a:p>
            <a:r>
              <a:rPr lang="en-US" dirty="0" smtClean="0"/>
              <a:t>Modern formulations</a:t>
            </a:r>
          </a:p>
          <a:p>
            <a:pPr lvl="1"/>
            <a:r>
              <a:rPr lang="en-US" dirty="0" smtClean="0"/>
              <a:t>Robustness to outliers (large optical flow)</a:t>
            </a:r>
          </a:p>
          <a:p>
            <a:pPr lvl="1"/>
            <a:r>
              <a:rPr lang="en-US" dirty="0" smtClean="0"/>
              <a:t>Relatedness to </a:t>
            </a:r>
            <a:r>
              <a:rPr lang="en-US" dirty="0" err="1" smtClean="0"/>
              <a:t>markov</a:t>
            </a:r>
            <a:r>
              <a:rPr lang="en-US" dirty="0" smtClean="0"/>
              <a:t> random fields</a:t>
            </a:r>
          </a:p>
          <a:p>
            <a:pPr lvl="1"/>
            <a:r>
              <a:rPr lang="en-US" dirty="0" smtClean="0"/>
              <a:t>Coarse-to-fine image pyramids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specific type of motion: </a:t>
            </a:r>
            <a:r>
              <a:rPr lang="en-US" b="1" dirty="0" smtClean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“Dynamic textured sequences are scenes with complex motion patterns due to interactions between multiple moving components.”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Blowing leaves</a:t>
            </a:r>
          </a:p>
          <a:p>
            <a:pPr lvl="1"/>
            <a:r>
              <a:rPr lang="en-US" dirty="0" smtClean="0"/>
              <a:t>Flickering flames</a:t>
            </a:r>
          </a:p>
          <a:p>
            <a:pPr lvl="1"/>
            <a:r>
              <a:rPr lang="en-US" dirty="0" smtClean="0"/>
              <a:t>Water rippling</a:t>
            </a:r>
          </a:p>
          <a:p>
            <a:r>
              <a:rPr lang="en-US" b="1" dirty="0" smtClean="0"/>
              <a:t>Multiple moving components: problematic for optical flow</a:t>
            </a:r>
            <a:endParaRPr lang="en-US" dirty="0" smtClean="0"/>
          </a:p>
          <a:p>
            <a:r>
              <a:rPr lang="en-US" dirty="0" smtClean="0"/>
              <a:t>How to analyze dynamic textures?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 smtClean="0"/>
              <a:t>Hand tracking</a:t>
            </a:r>
          </a:p>
          <a:p>
            <a:r>
              <a:rPr lang="en-US" dirty="0" smtClean="0"/>
              <a:t>Top row: slow movements</a:t>
            </a:r>
          </a:p>
          <a:p>
            <a:r>
              <a:rPr lang="en-US" dirty="0" smtClean="0"/>
              <a:t>Bottom row: fast movements</a:t>
            </a:r>
          </a:p>
          <a:p>
            <a:r>
              <a:rPr lang="en-US" b="1" dirty="0" smtClean="0"/>
              <a:t>Fixed curves or priors cannot exploit coherence of motion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Dynamical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smtClean="0"/>
              <a:t>main components</a:t>
            </a:r>
            <a:r>
              <a:rPr lang="en-US">
                <a:sym typeface="Wingdings"/>
              </a:rPr>
              <a:t> </a:t>
            </a:r>
            <a:r>
              <a:rPr lang="en-US" smtClean="0">
                <a:sym typeface="Wingdings"/>
              </a:rPr>
              <a:t>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Appearance Model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 Model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definition of a 1</a:t>
            </a:r>
            <a:r>
              <a:rPr lang="en-US" baseline="30000" dirty="0" smtClean="0"/>
              <a:t>st</a:t>
            </a:r>
            <a:r>
              <a:rPr lang="en-US" dirty="0" smtClean="0"/>
              <a:t>-order autoregressive (AR) process!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observation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 smtClean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2050</TotalTime>
  <Words>664</Words>
  <Application>Microsoft Macintosh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Corbel</vt:lpstr>
      <vt:lpstr>Mangal</vt:lpstr>
      <vt:lpstr>Wingdings</vt:lpstr>
      <vt:lpstr>Depth</vt:lpstr>
      <vt:lpstr>Linear Dynamical Systems</vt:lpstr>
      <vt:lpstr>Assignment 1 Lightning Review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Assignment 3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48</cp:revision>
  <dcterms:created xsi:type="dcterms:W3CDTF">2017-09-09T19:38:33Z</dcterms:created>
  <dcterms:modified xsi:type="dcterms:W3CDTF">2017-09-19T14:28:37Z</dcterms:modified>
</cp:coreProperties>
</file>